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955" r:id="rId1"/>
  </p:sldMasterIdLst>
  <p:notesMasterIdLst>
    <p:notesMasterId r:id="rId47"/>
  </p:notesMasterIdLst>
  <p:handoutMasterIdLst>
    <p:handoutMasterId r:id="rId48"/>
  </p:handoutMasterIdLst>
  <p:sldIdLst>
    <p:sldId id="1912" r:id="rId2"/>
    <p:sldId id="2018" r:id="rId3"/>
    <p:sldId id="2019" r:id="rId4"/>
    <p:sldId id="2020" r:id="rId5"/>
    <p:sldId id="2021" r:id="rId6"/>
    <p:sldId id="2022" r:id="rId7"/>
    <p:sldId id="2023" r:id="rId8"/>
    <p:sldId id="2024" r:id="rId9"/>
    <p:sldId id="2025" r:id="rId10"/>
    <p:sldId id="2026" r:id="rId11"/>
    <p:sldId id="2027" r:id="rId12"/>
    <p:sldId id="2028" r:id="rId13"/>
    <p:sldId id="2029" r:id="rId14"/>
    <p:sldId id="2030" r:id="rId15"/>
    <p:sldId id="2031" r:id="rId16"/>
    <p:sldId id="2032" r:id="rId17"/>
    <p:sldId id="2033" r:id="rId18"/>
    <p:sldId id="2034" r:id="rId19"/>
    <p:sldId id="2035" r:id="rId20"/>
    <p:sldId id="1937" r:id="rId21"/>
    <p:sldId id="1866" r:id="rId22"/>
    <p:sldId id="1980" r:id="rId23"/>
    <p:sldId id="1981" r:id="rId24"/>
    <p:sldId id="1950" r:id="rId25"/>
    <p:sldId id="2007" r:id="rId26"/>
    <p:sldId id="2008" r:id="rId27"/>
    <p:sldId id="2009" r:id="rId28"/>
    <p:sldId id="2010" r:id="rId29"/>
    <p:sldId id="2011" r:id="rId30"/>
    <p:sldId id="2012" r:id="rId31"/>
    <p:sldId id="2014" r:id="rId32"/>
    <p:sldId id="2013" r:id="rId33"/>
    <p:sldId id="1868" r:id="rId34"/>
    <p:sldId id="2015" r:id="rId35"/>
    <p:sldId id="2016" r:id="rId36"/>
    <p:sldId id="2017" r:id="rId37"/>
    <p:sldId id="298" r:id="rId38"/>
    <p:sldId id="1949" r:id="rId39"/>
    <p:sldId id="1985" r:id="rId40"/>
    <p:sldId id="1986" r:id="rId41"/>
    <p:sldId id="1989" r:id="rId42"/>
    <p:sldId id="2006" r:id="rId43"/>
    <p:sldId id="1951" r:id="rId44"/>
    <p:sldId id="2002" r:id="rId45"/>
    <p:sldId id="1924" r:id="rId46"/>
  </p:sldIdLst>
  <p:sldSz cx="12192000" cy="6858000"/>
  <p:notesSz cx="6858000" cy="1381125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912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2029"/>
            <p14:sldId id="2030"/>
            <p14:sldId id="2031"/>
            <p14:sldId id="2032"/>
            <p14:sldId id="2033"/>
            <p14:sldId id="2034"/>
            <p14:sldId id="2035"/>
            <p14:sldId id="1937"/>
            <p14:sldId id="1866"/>
            <p14:sldId id="1980"/>
            <p14:sldId id="1981"/>
            <p14:sldId id="1950"/>
            <p14:sldId id="2007"/>
            <p14:sldId id="2008"/>
            <p14:sldId id="2009"/>
            <p14:sldId id="2010"/>
            <p14:sldId id="2011"/>
            <p14:sldId id="2012"/>
            <p14:sldId id="2014"/>
            <p14:sldId id="2013"/>
            <p14:sldId id="1868"/>
            <p14:sldId id="2015"/>
            <p14:sldId id="2016"/>
            <p14:sldId id="2017"/>
            <p14:sldId id="298"/>
            <p14:sldId id="1949"/>
            <p14:sldId id="1985"/>
            <p14:sldId id="1986"/>
            <p14:sldId id="1989"/>
            <p14:sldId id="2006"/>
            <p14:sldId id="1951"/>
            <p14:sldId id="2002"/>
            <p14:sldId id="19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7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CEC"/>
    <a:srgbClr val="F8F8F8"/>
    <a:srgbClr val="FFB3BB"/>
    <a:srgbClr val="8DC8E8"/>
    <a:srgbClr val="D988DC"/>
    <a:srgbClr val="FE9D88"/>
    <a:srgbClr val="FFFFFF"/>
    <a:srgbClr val="243A5E"/>
    <a:srgbClr val="F2F2F2"/>
    <a:srgbClr val="E7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B235C-7C78-4F7C-B980-47E7DE62EE37}" v="1" dt="2023-10-02T18:24:3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84974" autoAdjust="0"/>
  </p:normalViewPr>
  <p:slideViewPr>
    <p:cSldViewPr snapToGrid="0">
      <p:cViewPr varScale="1">
        <p:scale>
          <a:sx n="80" d="100"/>
          <a:sy n="80" d="100"/>
        </p:scale>
        <p:origin x="1075" y="288"/>
      </p:cViewPr>
      <p:guideLst/>
    </p:cSldViewPr>
  </p:slideViewPr>
  <p:outlineViewPr>
    <p:cViewPr>
      <p:scale>
        <a:sx n="33" d="100"/>
        <a:sy n="33" d="100"/>
      </p:scale>
      <p:origin x="0" y="-21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10" d="100"/>
          <a:sy n="210" d="100"/>
        </p:scale>
        <p:origin x="1188" y="-72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90693-86C7-4225-A79E-37EAF1D3A528}" type="datetime8">
              <a:rPr lang="en-US" smtClean="0">
                <a:latin typeface="Segoe UI" pitchFamily="34" charset="0"/>
              </a:rPr>
              <a:t>11/18/2024 10:14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41DD40AC-52EE-4622-9688-184DD41D92B5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https://learn.microsoft.com/training/modules/describe-azure-compute-networking-services/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FF62F7-7D47-454D-ACBE-A189655586DF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6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F28C1-3D23-B26F-F7AD-5100C81E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C3AA20-1242-40E1-1F8D-5458C5458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33FCC-EBCF-7D86-6879-FB3221A91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1A38D2E-9CB1-5B46-5E64-E1297CEF2EE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AE41A-29E0-56E1-4EDA-9DCF5AC2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FEB3CD-4172-996B-CAED-2917338ED51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9CAEA-EF44-1BB6-D3E9-A046D93AE1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3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1DDBF-7674-7F2E-150B-2473E3AA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8A4EE4-D3E1-A651-C007-7A49A645E0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F94DB4-D6F2-503F-01B2-A0A0A3645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FCAA5E-E97B-E3C5-761C-0B2BCB6BD01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BEA1-18A0-10C4-2EF0-C2E919A33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B354E99-E115-1E80-FCF9-9E7601E11F9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0B57-BF58-078E-F413-832EFD1CC1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44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820C7-BF09-C470-70AB-3E8CA5BD0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6F499-B51E-6C09-0090-71664B548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C56010-D13C-BD7D-0077-2CCA8DD75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B6C417B-5B7B-D2F3-62D5-5639FF10836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72A7E-1DBF-AC46-A61D-A6ADF067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CD6633B-0EC3-A844-FAD0-BB6B3ABB974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87427-B8F8-654E-9E58-4C86E082CED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32F91-D020-7287-E12B-5CA2872AD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4DD1E9-E488-917D-3871-EC078668E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7B3FB2-FE34-F8F9-8BE3-563FC214E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82C3ED-B255-8D58-B02E-83BA97946FC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44E49-C84C-814B-8E14-38D6A8F4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77DE24-4B02-2346-1B08-66786A1E825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10:40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82288-1D38-7530-16B4-1BAE1B1CD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819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4A9D-5108-8CD0-1206-69A8B5A3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A7C18-CC66-587B-DCF7-5931BA2FAF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EA3DD7-0B72-C497-2601-A3C804952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EAA3B10-657A-BF6D-6957-D46A54478EE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27EB2-79DD-BEEF-592C-CB2A0E14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72161B-90B3-D3C2-47B3-B6A7E16A8BD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10:41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6A6D40-6565-BAE4-69C3-A7898906B2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A13C4-5662-B1B1-3BCD-D35985B7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AEA40-D3D1-C230-095E-0BE722D18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86C57-C80E-2F47-66D5-67EAC7C96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B94179B-1644-B49D-EFCB-94EEBB93D22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0ED34-6C87-972D-CF5C-EF16179CC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82B568F-1320-04CA-499E-AD293A2620E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10:41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A2ED0-329F-B89F-5174-94C202DAA6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13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9BA16-1B23-7612-F4BC-3BFA4192E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747D7-3319-60B4-D414-0418D43A71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D00F0-D851-FDD5-ED58-428B26877E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2290E6-213E-8922-05E3-2ACF9E92CBA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3A2B7-C5B3-5C18-0327-948B9536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619E50-CD72-2F2A-5852-C48F34B5E01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10:50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832E4-6DFC-2624-25AF-007653A574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427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88201-5540-B8AC-75F0-E6FA5AF18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11906-B482-6E2E-BAEA-C534F4029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311AD7-1359-310F-1CC0-F124C2D03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B850984-E647-F914-C3CA-B7157C384DD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BA09E-E2B6-3B50-4213-5CB8CA6F9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793B48-729F-3553-338B-2A4B1D4CF10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10:51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7559D-1D00-F915-C590-7D2B884807D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844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41BF-0E0A-4792-6DE0-E0289F728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C77150-BF8E-F2C0-FBD5-9C1612905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B3894-4E08-3AB6-7DCD-1791FC63F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8F920D-0824-4C85-4ECB-8310667AE68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390FB-6534-F8F6-B76B-7FB86DAE5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22C340-6BE3-E8EE-4BC3-0A6642EF116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10:51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F6930-06CF-95D7-5731-E73CF92D30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33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https://azure.microsoft.com/products/category/compute/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4C41C-6FA6-4785-8104-82581272BF3B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DD40AC-52EE-4622-9688-184DD41D92B5}" type="datetime8">
              <a:rPr lang="en-US" smtClean="0"/>
              <a:t>11/18/2024 10:54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4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https://learn.microsoft.com/training/modules/describe-azure-compute-networking-services/2-virtual-machines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and test: Azure VMs offer a quick and easy way to create a computer with specific configurations required to code and test an application.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in the cloud: Because demand for your application can fluctuate, it might make economic sense to run it on a VM in Azure. You pay for extra VMs when you need them and shut them down when you don’t.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Extended datacenter: Virtual machines in an Azure virtual network can easily be connected to your organization’s network.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 virtual machines: https://azure.microsoft.com/en-us/services/virtual-machines/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5E2EF9C-C199-492D-B709-10F7F14F116E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325CB41-5337-4554-9946-060DA560DBBA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27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Update domain keeps VMs grouped if they can be rebooted at the same time without causing an outage.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Fault domains group VMs based on common power and networking.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E9EEA20-CE09-4F64-82F1-8BD24CAD52EA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03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https://learn.microsoft.com/training/modules/describe-azure-compute-networking-services/4-virtual-desktop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https://learn.microsoft.com/azure/virtual-desktop/overview</a:t>
            </a: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771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7FE1-5F8A-AF70-6EA5-81B9BE51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E46B9-5A42-9328-9560-374600864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04447-C3EA-C477-D1A7-612597F6E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2B83D1-3A37-A9E9-4BC0-37386E233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A332B-53CC-9C85-ABBF-A995B7B7B1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E94721-9D80-8AC3-6035-BF447FB333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DC53E-B23E-A8A8-6F28-D96E54A5C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23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431E-E269-60EE-9278-6A809166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511DC-84A5-7C79-72D4-84F605060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FAF98-3C77-787F-DF22-74EB47F4F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AEF933B-0195-F549-266F-24D2D76896B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5C49-A613-E94B-9E01-03F420A6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A90070-069D-55F9-D0B6-AAF10DD8E05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D171-9241-C14B-A726-970DDF9B0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359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C7D9-65F3-4C80-EBAE-3A59582A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63908-EFFD-E3A8-6A3F-B4D54C4D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46108-BA98-E8D8-322C-3CDF54CE1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C1C364E-7156-10FB-5AAD-5B6EE64814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69EC-E352-1F1C-8D89-A6746138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3638E1-0B0B-C018-0D3A-041CD002C49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79DD1-66F7-FEE6-E226-15C0EDC0C8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2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B4310-376C-A086-DC62-D19E9461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C981E-C4EB-521A-16E9-A0781EFD0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0487F-4B8D-907C-1BB2-29597CCF0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35D9DC-02FC-4810-021C-435D5B265F0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C753-6F31-5A1D-1E1A-5A6B0F0C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BF52EA-CBB5-15DC-8BEB-2A4E97205B4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8E8B-A115-4221-F9A4-673A8D9870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67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5111-969D-407D-1D7B-C0CA1F075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7776E-30B5-00F5-1631-0B8BF69BE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B067E-F2A4-0F04-B912-F19C30A9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0EA335-7E07-9850-57CD-046B82A443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654C5-961C-EF42-BECD-388ECBB6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996F38-C35D-8F89-AD7F-A27C35105CC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6E524-B442-7C14-5AD7-1D3B4866B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3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5B98-D45A-88AC-9DA3-3C3434A8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CFADE-9247-9657-92D1-A5B6CF2E7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D00B3-0C8C-21C2-92E5-5A8D81313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8896AA1-8623-7E69-3EF0-33D6BA144D2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6723-8BB7-8793-1132-7C9C4900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21B89-66D0-9D52-3817-409A35EC966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86BD6-C77F-43CF-097F-CB5819D88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CDF6-2F38-C947-AD9A-9777465B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3B982-E703-32A6-8203-C867139AAB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75D88-35ED-568C-1A48-D872BBC2C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311C93-BF57-DA0A-B813-AA14B269C6F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CFB37-3A57-9C7B-22BA-D197591DD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D97674-F5CC-4AEE-747F-896E0B80DDA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87515-CC87-C390-B602-449C4C67F4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36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90BE-E9B2-9A63-FF8B-68951C1EE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A832B-DABD-247D-6DE2-C39DA9E6E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00662-F538-B416-DA72-571A4A154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7211F6B-90D5-9EB2-DF86-3F466093AFE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A7BCB-0EF8-D8C7-938B-3397ECAD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5C0723-37B2-F883-18DA-E754E38CAD7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A8781-BD97-0ADE-1A07-E5AE58D284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12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5A3D-A35C-39BE-BE3B-AC098366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9876FA-0947-653C-6C7F-34BE009B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EDC7-2A66-3C38-DABB-C70BB14A3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8C945A1-25DE-0C1A-E4F7-53A501D21A7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0EC3-B0AF-2290-5B16-68D66D6E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37A25B-6A38-D006-FF98-D77CB825D21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67F82-4BAD-9861-17E8-BC63741C16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19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https://learn.microsoft.com/training/modules/describe-azure-compute-networking-services/5-containers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Containers are a virtualization environment. However, unlike virtual machines, you do not manage an operating system. Containers are meant to be lightweight, and are designed to be created, scaled out, and stopped dynamically.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Container Instances: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https://azure.microsoft.com/en-us/services/container-instances/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Kubernetes Service: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https://azure.microsoft.com/en-us/services/kubernetes-service/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https://www.youtube.com/watch?v=pg19Z8LL06w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841645F-EB2E-49C8-B390-662F845E7B4D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DD40AC-52EE-4622-9688-184DD41D92B5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8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6507-9DC7-8310-1FD7-BB0EF6AF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1F975-AD01-8DEC-CA56-9D5B8A8A8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04D52-DFD8-1D3B-3AD8-2D974435F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0D5B504-CEAA-4905-E796-F8BEDCB7147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9BFF-10EB-AF69-BA6A-0A8DCAAA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A5538C-EF53-165D-3990-B19E42FF763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2EAED-4E4B-BAC9-46DF-DA37AF6E15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01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https://learn.microsoft.com/training/modules/describe-azure-compute-networking-services/6-functions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Serverless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 is the evolution of cloud platforms in the direction of pure cloud native code. Serverless brings developers closer to business logic while insulating them from infrastructure concerns. It's a pattern that doesn't imply "no server" but rather, "less server." Serverless code is event-driven. Code may be triggered by anything from a traditional HTTP web request to a timer or the result of uploading a file. The infrastructure behind serverless allows for instant scale to meet elastic demands and offers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microbilling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truly "pay for what you use." Serverless requires a new way of thinking and approach to building applications and isn't the right solution for every problem. 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Functions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that runs your service and not the underlying platform or infrastructure.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 infrastructure based on an event.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7F30B32-4CD6-44A7-8DE6-40212405F7B3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99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https://learn.microsoft.com/training/modules/describe-azure-compute-networking-services/7-describe-application-hosting-options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9A02F91-6BC8-4814-9771-A607F3CBB653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00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813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https://learn.microsoft.com/training/modules/describe-azure-storage-services/1-introduction</a:t>
            </a:r>
            <a:endParaRPr lang="en-US" sz="850" dirty="0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0381B79-5F00-498B-9FA2-816F83F84EC4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61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https://learn.microsoft.com/training/modules/describe-azure-storage-services/2-accounts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0033BD-534A-4F51-A40B-2BCF6DF0B24A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1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52E2-739C-F077-9AE7-B22F9671A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66377-D914-A264-2FE1-196A4439B7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264AE9-9BAD-7F3B-258B-B9C7C84E3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AF1104A-0D92-1F13-790D-A8AB53A0948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0E6C0-F224-45EA-4149-CFB5DCD9F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282009C-2DEA-CD93-9503-6B2D938AD9E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98823-0A05-FB32-42BB-92871AA934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23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https://learn.microsoft.com/training/modules/describe-azure-storage-services/3-redundancy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8C03DD-086D-4EF8-B993-EEB4B39F8E37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58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https://learn.microsoft.com/training/modules/describe-azure-storage-services/4-describe-azure-storage-services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BEDF383-B91C-4F2D-B491-439D971B4241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533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https://learn.microsoft.com/training/modules/describe-azure-storage-services/4-describe-azure-storage-services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0B0B4A-DEBB-4D44-B845-F14715F19722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98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C050-1629-A26A-96E7-D8002F61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D8AFC-4043-9B73-0F94-A32E9B321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0F77B-750A-921E-BF71-8212E9E50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49BC327-6799-4499-A0FF-E4EE8356C09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FEEEB-ABF8-F5BB-49B3-EA58F79B9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C1D90F8-7EF3-F9C7-3239-605557B0BC8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1B0CE-E6B7-719E-8292-4D14AE001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8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C8E5-F37D-B1E5-E54A-E3D15BD4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1E6453-4500-45D4-BD51-B701F1DBC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2262E-7479-9730-E19D-2854B8413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1A4D321-A28F-D1B8-4776-2F0A69D7E70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09F8D-7775-0EEA-3F43-03CC6262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DDEC34-67AF-91A4-937A-8F195261065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D6FA4-A498-6F37-3849-DB64F853FA1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91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EA13B-2C90-52CA-849C-1FF196F7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357A5-8B7F-85F0-913E-1EAC2666CE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E07509-3366-EAB7-4367-2BFF70CD66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FA88BE9-40A1-5E3C-AF7D-3D514373972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5CD9-C0CB-BD54-1B63-E06B78004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92F938-8758-E5EF-FA56-7BE24B8839B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06619-E661-1FC5-8157-BBAF949D9D4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57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CEC38-C5BB-253A-28C9-8836D5267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3DD3C-295C-2D6D-5882-6BFF40088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B2459-31A7-49DC-6CE4-C972191CEF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330DAC-4937-5148-6A89-E76AD312E90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D423F-03BB-0E71-BCB5-4D49A1D7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9E6BA7-9C08-5BC2-40BC-7396ECA07D4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2F337-FC3A-532F-BB9C-021D49CFE7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3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805B3-C646-FFB9-F5ED-B812EEDA4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B8EC5-CF58-FEC7-287D-C48A499AF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A6253B-621C-6693-AA69-8EB18562A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19E1ED4-99AF-3342-3669-6B0FB248629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DFB20-932F-CD2F-9E76-DECC74912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6262BF-E801-55F9-48C6-D091846F129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11/18/2024 10:08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746FB-6331-5513-0876-EB0B8B39CDF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74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0619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4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7139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15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680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184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538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711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970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85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619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346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64" r:id="rId3"/>
    <p:sldLayoutId id="2147484965" r:id="rId4"/>
    <p:sldLayoutId id="2147484966" r:id="rId5"/>
    <p:sldLayoutId id="2147484968" r:id="rId6"/>
    <p:sldLayoutId id="2147484970" r:id="rId7"/>
    <p:sldLayoutId id="2147484974" r:id="rId8"/>
    <p:sldLayoutId id="2147484978" r:id="rId9"/>
    <p:sldLayoutId id="2147484984" r:id="rId10"/>
    <p:sldLayoutId id="2147484986" r:id="rId11"/>
    <p:sldLayoutId id="2147484994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geek.github.io/blog/post/2021-04-05-docker-en-ubuntu-1804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hyperlink" Target="https://ugeek.github.io/blog/post/2021-04-05-docker-en-ubuntu-1804.html" TargetMode="External"/><Relationship Id="rId4" Type="http://schemas.openxmlformats.org/officeDocument/2006/relationships/image" Target="../media/image24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hyperlink" Target="https://ugeek.github.io/blog/post/2021-04-05-docker-en-ubuntu-1804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920A61-A5B4-8318-C186-EC0EF982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Compute and networking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261AA-83B2-BB1C-FC03-3B58EDB65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9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44ED0-E22F-2932-201F-26CA44861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4D473B-3D65-77D2-023B-022B4792B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8. Strengthen Security Posture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C81F11-0C2A-CD09-0A6F-7E5C117EF5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831818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Prevent future fraud attempts.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Implement advanced threat detection using Azure Sentinel and Defender.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Enable multi-factor authentication (MFA) for all users in Azure AD.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Web Application Firewall (WAF) to filter malicious traffic.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Regularly test your website for vulnerabilities using tools like Azure DevOps Security Scans..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66131-084B-7516-8263-8CEF14495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7B6CA-5C15-EB8A-3028-D22625FE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9. Monitor Post-Incident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207B1A-5DCE-FA78-D65F-7A37DE43F8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385268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Keep an eye on suspicious activity.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Set up automated alerts in Azure Monitor for any unusual behavior or potential repeat attacks.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Conduct regular audits of logs and security configurations.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70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C4F11-C3BE-163E-5BEF-A126D0BE2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129CB96-C0F4-0778-64B3-39F47B585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10. Documentation and Lessons Learned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F313175-734E-6B3E-F5AA-0D81702739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462213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Record the incident and improve response plans.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Document all actions taken during the investigation and recovery.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Update your incident response plan based on insights gained.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Train your team on the identified vulnerabilities and solutions.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6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F7859-2C52-596E-E33D-14DC28354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9DB0-7182-D49D-9443-8850C565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573794"/>
            <a:ext cx="7894711" cy="4308872"/>
          </a:xfrm>
        </p:spPr>
        <p:txBody>
          <a:bodyPr/>
          <a:lstStyle/>
          <a:p>
            <a:r>
              <a:rPr lang="en-US" b="1" dirty="0"/>
              <a:t>Case Study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Fraud reported on an Alibaba Cloud website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Azure Can Help with a Non-Azure Hosted Website?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062800-2F2A-FEAF-A532-F5D8F03A4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9046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B99FF-EC0F-3AB6-F1CC-B254049BF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E27C563-5AF2-3AE9-DC83-B0A7A2C49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1. Centralized Threat Detection (Azure Sentinel)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6CBE59F-3A1A-B90B-64F6-02B96DC13A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4262705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Integrate Alibaba Cloud logs with Azure Sentinel for advanced threat detection and analysis.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Azure Sentinel can correlate data from multiple sources, including Alibaba Cloud, to detect complex fraud patterns and suspicious behavior.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b="1" dirty="0">
                <a:cs typeface="Segoe UI Semilight" panose="020B0402040204020203" pitchFamily="34" charset="0"/>
              </a:rPr>
              <a:t>Who.is?</a:t>
            </a:r>
            <a:endParaRPr lang="en-IE" sz="2800" b="1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8CEDE-5417-4109-1B1C-EB7242751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9C156A3-9216-FC1E-0C25-6D4A1532F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984885"/>
          </a:xfrm>
        </p:spPr>
        <p:txBody>
          <a:bodyPr/>
          <a:lstStyle/>
          <a:p>
            <a:r>
              <a:rPr lang="en-US" dirty="0">
                <a:cs typeface="Segoe UI"/>
              </a:rPr>
              <a:t>2. Behavior Analytics and Machine Learning (Azure Machine Learning)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46A720D-36E4-8084-13E1-6231E0E4CF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898677"/>
            <a:ext cx="10714147" cy="273921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Use Azure Machine Learning to analyze historical data from the website and detect abnormal patterns that could indicate fraud.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Azure’s ML models can identify fraudulent behavior and alert teams to mitigate threats early.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31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8323A-2703-FF72-8B88-90563235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FAD151A-14BE-BA7B-59B0-5330E980F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fr-FR" dirty="0">
                <a:cs typeface="Segoe UI"/>
              </a:rPr>
              <a:t>3. Incident </a:t>
            </a:r>
            <a:r>
              <a:rPr lang="fr-FR" dirty="0" err="1">
                <a:cs typeface="Segoe UI"/>
              </a:rPr>
              <a:t>Response</a:t>
            </a:r>
            <a:r>
              <a:rPr lang="fr-FR" dirty="0">
                <a:cs typeface="Segoe UI"/>
              </a:rPr>
              <a:t> Automation (Azure Logic Apps)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48593AD-6CE9-386F-FBDD-21068C037E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73921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Automate incident response actions such as alerting stakeholders, blocking IPs, or triggering workflows to investigate fraudulent activities.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Reduces response time and ensures systematic, consistent actions during fraud mitigation.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726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043CD-B292-C479-E096-C0A78F07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DFDE284-DBA9-CB85-EB62-3A41BD73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984885"/>
          </a:xfrm>
        </p:spPr>
        <p:txBody>
          <a:bodyPr/>
          <a:lstStyle/>
          <a:p>
            <a:r>
              <a:rPr lang="en-US" dirty="0">
                <a:cs typeface="Segoe UI"/>
              </a:rPr>
              <a:t>4. Threat Intelligence Sharing (Microsoft Threat Intelligence)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BD4016-3962-B07B-34ED-584A9E476B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974877"/>
            <a:ext cx="10714147" cy="273921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Leverage Azure’s threat intelligence to compare known attack indicators with those from the Alibaba Cloud-hosted website.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Provides a global view of potential threats and malicious IP addresses, aiding in faster identification of fraud tactics.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18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F71E-CF8E-9B82-B1FD-01919B39A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10D870A-81AC-658A-F937-9BB2249C7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5. Secure Evidence Storage (Azure Key Vault)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E89EB8-2962-F939-D9EB-9564E70C2D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30832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Securely store and manage sensitive data or evidence gathered during the investigation (e.g., logs, credentials).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Azure Key Vault ensures evidence is protected with encryption, allowing only authorized personnel to access it.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69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0EAF2-A969-2B98-E23C-786D79F3A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B71FD5B-B17F-AABC-F9AD-7B5FF740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6. Cross-Platform Log Aggregation (Azure Monitor)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5A3B61-3860-F9C1-1607-FF788611F6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170099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Case: Use Azure Monitor to aggregate logs from both Alibaba Cloud and any other integrated systems (e.g., external APIs, on-premises servers).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US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Benefit: Provides a centralized platform for monitoring, allowing for more efficient fraud detection and investigation across environments.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13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BF97E-D263-5616-A5C4-C7BF714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1867560"/>
            <a:ext cx="6345239" cy="2462213"/>
          </a:xfrm>
        </p:spPr>
        <p:txBody>
          <a:bodyPr/>
          <a:lstStyle/>
          <a:p>
            <a:r>
              <a:rPr lang="en-US" b="1" dirty="0"/>
              <a:t>Case Study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Fraud reported on a website which is hosted in Azure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498E51-CA22-4ECE-2CB3-AAECCEA072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1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3CEFC3D-6F6E-EFB6-3549-20F19DD7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services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D2C7B0-69D3-222E-8393-13B48C7DF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Azure </a:t>
            </a:r>
            <a:r>
              <a:rPr lang="en-US" sz="2200" b="1" dirty="0">
                <a:latin typeface="+mn-lt"/>
              </a:rPr>
              <a:t>compute</a:t>
            </a:r>
            <a:r>
              <a:rPr lang="en-US" sz="2200" dirty="0">
                <a:latin typeface="+mn-lt"/>
              </a:rPr>
              <a:t> is an on-demand service that provides computing resources such as disks, processors, memory, networking, and operating systems.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38F7C-FDAF-DEDC-0FAE-5BCF7404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8100" y="2311427"/>
            <a:ext cx="12264571" cy="3120572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 descr="Group of 5 icons representing different on-demand compute resource like Virtual Machines, App Service, Containers, Azure Kubernetes Service, and Windows Virtual Desktop.">
            <a:extLst>
              <a:ext uri="{FF2B5EF4-FFF2-40B4-BE49-F238E27FC236}">
                <a16:creationId xmlns:a16="http://schemas.microsoft.com/office/drawing/2014/main" id="{AB0BBEED-1655-17A1-34A2-0A25E75EC7F5}"/>
              </a:ext>
            </a:extLst>
          </p:cNvPr>
          <p:cNvGrpSpPr/>
          <p:nvPr/>
        </p:nvGrpSpPr>
        <p:grpSpPr>
          <a:xfrm>
            <a:off x="584199" y="2787436"/>
            <a:ext cx="11011600" cy="2168554"/>
            <a:chOff x="584199" y="2590373"/>
            <a:chExt cx="11011600" cy="216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88EDD0-46BA-C34E-60DD-C4CE99ECA9CE}"/>
                </a:ext>
              </a:extLst>
            </p:cNvPr>
            <p:cNvSpPr txBox="1"/>
            <p:nvPr/>
          </p:nvSpPr>
          <p:spPr>
            <a:xfrm>
              <a:off x="584199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Virtual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Machines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888C5-3CE4-479E-06B8-3B3A0BD74663}"/>
                </a:ext>
              </a:extLst>
            </p:cNvPr>
            <p:cNvSpPr txBox="1"/>
            <p:nvPr/>
          </p:nvSpPr>
          <p:spPr>
            <a:xfrm>
              <a:off x="2818748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64904-592E-E362-CA03-9FD3690D9197}"/>
                </a:ext>
              </a:extLst>
            </p:cNvPr>
            <p:cNvSpPr txBox="1"/>
            <p:nvPr/>
          </p:nvSpPr>
          <p:spPr>
            <a:xfrm>
              <a:off x="5053296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 </a:t>
              </a:r>
              <a:b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Instances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E4AD5-7CD9-2030-6D4D-A2B34D468443}"/>
                </a:ext>
              </a:extLst>
            </p:cNvPr>
            <p:cNvSpPr txBox="1"/>
            <p:nvPr/>
          </p:nvSpPr>
          <p:spPr>
            <a:xfrm>
              <a:off x="7287845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Kubernetes Services (AKS)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6ACEBD-F173-210F-508D-3AC8D6D1C256}"/>
                </a:ext>
              </a:extLst>
            </p:cNvPr>
            <p:cNvSpPr txBox="1"/>
            <p:nvPr/>
          </p:nvSpPr>
          <p:spPr>
            <a:xfrm>
              <a:off x="9522394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Virtual Desktop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52205F0-E677-8FA1-E5B6-E788E998E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2551" y="2706583"/>
              <a:ext cx="1336701" cy="1336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0240F5E-38A7-AE1A-79A0-ABBFCBA6B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87100" y="2590373"/>
              <a:ext cx="1336701" cy="133670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D2628A5-BF95-906F-2B91-D2F84523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56197" y="2590373"/>
              <a:ext cx="1336701" cy="13367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5B9BE43-0F80-3B41-2143-26132A0C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746" y="2590373"/>
              <a:ext cx="1336701" cy="1336701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008FCDA-53E4-102D-C8DB-E9624783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21648" y="2590373"/>
              <a:ext cx="1336701" cy="1336701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56327B-CD20-8D4B-FD8F-5FF7A0B3F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7266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122966-0638-1F1D-5EC5-13FA7676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machines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58B3AD-5325-BDA2-80EF-00AF76A3C2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Azure</a:t>
            </a:r>
            <a:r>
              <a:rPr lang="en-IE" sz="2200" b="1" dirty="0">
                <a:latin typeface="+mn-lt"/>
                <a:cs typeface="Segoe UI Semilight"/>
              </a:rPr>
              <a:t> virtual machines (VMs)</a:t>
            </a:r>
            <a:r>
              <a:rPr lang="en-IE" sz="2200" dirty="0">
                <a:latin typeface="+mn-lt"/>
                <a:cs typeface="Segoe UI Semilight"/>
              </a:rPr>
              <a:t> are</a:t>
            </a:r>
            <a:r>
              <a:rPr lang="en-IE" sz="2200" dirty="0">
                <a:cs typeface="Segoe UI Semilight"/>
              </a:rPr>
              <a:t> </a:t>
            </a:r>
            <a:r>
              <a:rPr lang="en-IE" sz="2200" dirty="0">
                <a:latin typeface="+mn-lt"/>
                <a:cs typeface="Segoe UI Semilight"/>
              </a:rPr>
              <a:t>software emulations of physical computers.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B846-0A00-B393-0DF6-EBBC04D65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Includes virtual processor, memory, storage, and networking. 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IaaS offering that provides total control and customization.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552A83-E443-3838-26F2-2C2E1034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BD1CB1-DB7E-F383-82C9-29B35AAF2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43B4D6C-ABCB-6D9C-DA43-9EB0CF1B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5417" y="1919994"/>
              <a:ext cx="3753028" cy="3753028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21050-B499-69E6-1F4B-9275BE85C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06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5BE6503-EB30-1E82-F9F7-92BF077F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scale sets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4FEE23-0FA0-6FCE-EF6C-F53C2F353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4155"/>
            <a:ext cx="3172812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Scale sets provide a load-balanced opportunity to automatically scale resources.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8F6D6C-45F5-464C-B223-B26CFEC9A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26188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out when resource needs increase.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in when resource needs are lower.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1A520C-DEB8-0A42-3CC7-A8EF5E0FA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3D11D5-5E09-5808-EBCE-2CE1F3C5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987C54E-1704-4687-423B-9C2E6160A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259" y="1880834"/>
              <a:ext cx="3831344" cy="3831344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CC43BE-9F7D-5507-A22B-74369A1DC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3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408E8A-09A0-8B1A-17D0-E99C807C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availability sets</a:t>
            </a:r>
            <a:endParaRPr lang="en-US" dirty="0"/>
          </a:p>
        </p:txBody>
      </p:sp>
      <p:pic>
        <p:nvPicPr>
          <p:cNvPr id="10" name="Picture 9" descr="Illustration of availability sets showing the fault domains being split up by physical rack location.">
            <a:extLst>
              <a:ext uri="{FF2B5EF4-FFF2-40B4-BE49-F238E27FC236}">
                <a16:creationId xmlns:a16="http://schemas.microsoft.com/office/drawing/2014/main" id="{73D2E295-3B80-6638-6FBC-B14D907B1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45" t="-684" r="-14045" b="-684"/>
          <a:stretch/>
        </p:blipFill>
        <p:spPr>
          <a:xfrm>
            <a:off x="588261" y="1581150"/>
            <a:ext cx="11011601" cy="4691634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565C5-9B04-448F-37DE-E96965BE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51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3FED9C3-530E-4FB3-DA06-F3667257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Desktop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14F4FE-24AE-48DC-86FD-B4E112D98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b="1" dirty="0">
                <a:latin typeface="+mn-lt"/>
                <a:cs typeface="Segoe UI Semilight"/>
              </a:rPr>
              <a:t>Azure Virtual Desktop </a:t>
            </a:r>
            <a:r>
              <a:rPr lang="en-IE" sz="2200" dirty="0">
                <a:latin typeface="+mn-lt"/>
                <a:cs typeface="Segoe UI Semilight"/>
              </a:rPr>
              <a:t>is a desktop and app virtualization that runs in the </a:t>
            </a:r>
            <a:r>
              <a:rPr lang="en-IE" sz="2200">
                <a:latin typeface="+mn-lt"/>
                <a:cs typeface="Segoe UI Semilight"/>
              </a:rPr>
              <a:t>cloud.</a:t>
            </a:r>
            <a:endParaRPr lang="en-IE" sz="2200" dirty="0">
              <a:latin typeface="+mn-lt"/>
              <a:cs typeface="Segoe UI Semi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A1A896-1C35-EAEF-F643-6F8EACEA1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118763"/>
            <a:ext cx="3172811" cy="2369880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Create a full desktop virtualization environment without having to run additional gateway servers. 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Reduce risk of resource being left behind.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True multisession deployments.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FC3D18-2750-B6C6-12E4-CC363A487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71937" y="1581150"/>
            <a:ext cx="7535863" cy="4430713"/>
            <a:chOff x="4071937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0DF7CB-7D8B-1043-0491-F2DF9FDFB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7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6EEF733-708D-9E8E-3860-665AE3F03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175376" y="2132014"/>
              <a:ext cx="3328986" cy="33289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A069C7-C8EF-9618-7935-4F454D626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0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D328-273D-9680-4263-756016DD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0C65EC-CC4B-F0F9-9FF2-7433735F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Docker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36A3B-670E-23CE-861A-63CAAA85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79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F6D5D-09B5-B545-BEAE-4214A27B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381552-3227-C2B0-7605-4D36A0C1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What is Docker?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4A3366-D297-1901-E8B6-4E3E5C0D8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6322901" cy="418576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Virtualization Software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Makes developing and deploying applications much easier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Packages applications with all the necessary dependencies, configuration, system tools, and runtime.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5DBB2-4137-579F-61FD-9B6669B34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3" name="Picture 12" descr="A blue whale with boxes on it&#10;&#10;Description automatically generated">
            <a:extLst>
              <a:ext uri="{FF2B5EF4-FFF2-40B4-BE49-F238E27FC236}">
                <a16:creationId xmlns:a16="http://schemas.microsoft.com/office/drawing/2014/main" id="{87DD56D1-3F89-78E1-7FC5-EA4F86BC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3038" y="2062162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0A08-B71E-636C-8C77-A6E53FAF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6FF272-AC08-4850-D2A8-D3629A8D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Development process before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4C4C1-A077-3546-F081-71FAAC0B44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691" y="1555777"/>
            <a:ext cx="5848904" cy="418576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Each developer needs to </a:t>
            </a:r>
            <a:r>
              <a:rPr lang="en-IE" sz="2800" b="1" dirty="0">
                <a:cs typeface="Segoe UI Semilight" panose="020B0402040204020203" pitchFamily="34" charset="0"/>
              </a:rPr>
              <a:t>install and configure</a:t>
            </a:r>
            <a:r>
              <a:rPr lang="en-IE" sz="2800" dirty="0">
                <a:cs typeface="Segoe UI Semilight" panose="020B0402040204020203" pitchFamily="34" charset="0"/>
              </a:rPr>
              <a:t> all services directly on their local machine.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Installation process different for each OS environment.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Multiple steps of installation, something can go wrong.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3CDEA2-EDEC-19C0-BB0C-96A33436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2" name="Picture 11" descr="A cartoon of a person with glasses and a beard&#10;&#10;Description automatically generated">
            <a:extLst>
              <a:ext uri="{FF2B5EF4-FFF2-40B4-BE49-F238E27FC236}">
                <a16:creationId xmlns:a16="http://schemas.microsoft.com/office/drawing/2014/main" id="{4B3A59D0-1EA4-74AC-0B51-CE412C1F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1384736"/>
            <a:ext cx="4356802" cy="4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6D41-214F-462E-8DB8-96695E09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551116-F1A3-C7C5-EF3A-3DE96DE6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Development process with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7F040D-2CC6-E66E-4810-9E940D2C73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691" y="1555777"/>
            <a:ext cx="5848904" cy="4770537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No need to install anything on machine.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Own isolated environment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Packaged with all dependencies and configs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Start service as Docker container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Command same for all OS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Command same for all services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Easy to run different versions of same app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80F-1B64-BF02-FE97-95ECB2780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77804-5CFE-3D51-9B90-A15BADF5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3181" y="1384736"/>
            <a:ext cx="4356802" cy="4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8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5BCC0-A970-032D-F0B3-619BCDC4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7DEBF-B2EF-3CEB-87A6-E0C23C7F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Deployment process before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005211-183A-1AE6-1681-BA7FEF44EB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1384736"/>
            <a:ext cx="10552850" cy="467820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Process: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Development team provides artifacts and instructions to Ops team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Ops team handles installing and configuring apps and its dependencies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endParaRPr lang="en-IE" sz="26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Problem: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Installations and configurations done directly on Server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Dependency version conflicts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Miscommunication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Human errors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09364-464C-A8F9-7702-7BFF3BFA1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98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60A8D-C9C3-F0A7-3013-A18C0BAB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0EAC48A-A0D4-A611-9FAF-6D2FACB3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1. Initial Response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81049E0-0150-88AF-0452-DE003BDA8C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754874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Verify the fraud report and secure the environment.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Confirm the fraud claim by gathering details from the reporter (e.g., type of fraud, impacted users).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Immediately restrict access to affected systems if a breach or vulnerability is suspected.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Enable "Maintenance Mode" on the website to protect users while investigating.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87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3A53-8291-A423-4E93-D73BFD6E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092A1D5-555C-69FB-946C-12144486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Deployment with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DD722E-94B3-82F5-0DFA-35D9C7094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1384736"/>
            <a:ext cx="10552850" cy="2816156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Process: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Development create app package including all dependencies.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Docker artifact includes everything that app needs.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Instead textual, everything is packaged inside Docker artifact.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No configurations needed on the server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Ops teams only needs to run a Docker command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28473-F5F9-8B08-C00D-82151A5A8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54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2603-BEE2-7F26-4338-2E4704C2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849505-D9DB-18F5-4D5F-3B43FEB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How OS is made up of?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D193EF-0FE6-99A1-F16C-F15427AAF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49BC4-C7A2-4182-AB56-04EC967A8EA2}"/>
              </a:ext>
            </a:extLst>
          </p:cNvPr>
          <p:cNvSpPr/>
          <p:nvPr/>
        </p:nvSpPr>
        <p:spPr bwMode="auto">
          <a:xfrm>
            <a:off x="6754664" y="5421805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EFE06B-B590-FB15-749C-FF81CA87BE17}"/>
              </a:ext>
            </a:extLst>
          </p:cNvPr>
          <p:cNvSpPr/>
          <p:nvPr/>
        </p:nvSpPr>
        <p:spPr bwMode="auto">
          <a:xfrm>
            <a:off x="6754664" y="3628953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 Kernel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46A14-E6DD-08F5-E3A0-7201B724319B}"/>
              </a:ext>
            </a:extLst>
          </p:cNvPr>
          <p:cNvSpPr/>
          <p:nvPr/>
        </p:nvSpPr>
        <p:spPr bwMode="auto">
          <a:xfrm>
            <a:off x="6754664" y="1815623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 Applications Layer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79C82D69-1EEA-CE2D-AAE3-EC65CABBA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052" y="5844562"/>
            <a:ext cx="914400" cy="914400"/>
          </a:xfrm>
          <a:prstGeom prst="rect">
            <a:avLst/>
          </a:prstGeom>
        </p:spPr>
      </p:pic>
      <p:pic>
        <p:nvPicPr>
          <p:cNvPr id="13" name="Graphic 12" descr="Optical disc with solid fill">
            <a:extLst>
              <a:ext uri="{FF2B5EF4-FFF2-40B4-BE49-F238E27FC236}">
                <a16:creationId xmlns:a16="http://schemas.microsoft.com/office/drawing/2014/main" id="{7873BF42-6FD8-BC6F-E621-AC1CF56E2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8391" y="5807348"/>
            <a:ext cx="914400" cy="914400"/>
          </a:xfrm>
          <a:prstGeom prst="rect">
            <a:avLst/>
          </a:prstGeom>
        </p:spPr>
      </p:pic>
      <p:pic>
        <p:nvPicPr>
          <p:cNvPr id="15" name="Graphic 14" descr="Browser window with solid fill">
            <a:extLst>
              <a:ext uri="{FF2B5EF4-FFF2-40B4-BE49-F238E27FC236}">
                <a16:creationId xmlns:a16="http://schemas.microsoft.com/office/drawing/2014/main" id="{DECD1CD2-EE82-DED1-0CF3-D7F8BE002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052" y="1291781"/>
            <a:ext cx="914400" cy="914400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B3EFCA80-BB6B-822B-D391-A2EC1AB18AF4}"/>
              </a:ext>
            </a:extLst>
          </p:cNvPr>
          <p:cNvSpPr/>
          <p:nvPr/>
        </p:nvSpPr>
        <p:spPr bwMode="auto">
          <a:xfrm>
            <a:off x="7918452" y="2706213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6301F4-0AA2-99C6-597E-3E576BCF3A3F}"/>
              </a:ext>
            </a:extLst>
          </p:cNvPr>
          <p:cNvSpPr/>
          <p:nvPr/>
        </p:nvSpPr>
        <p:spPr bwMode="auto">
          <a:xfrm>
            <a:off x="7918452" y="4518755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7E6C753-4B8E-B7B2-D9C0-99BA9956FE7B}"/>
              </a:ext>
            </a:extLst>
          </p:cNvPr>
          <p:cNvSpPr/>
          <p:nvPr/>
        </p:nvSpPr>
        <p:spPr bwMode="auto">
          <a:xfrm rot="10800000">
            <a:off x="9581970" y="2675102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ED80E89-862E-A4DF-91A1-1010B9EC71C0}"/>
              </a:ext>
            </a:extLst>
          </p:cNvPr>
          <p:cNvSpPr/>
          <p:nvPr/>
        </p:nvSpPr>
        <p:spPr bwMode="auto">
          <a:xfrm rot="10800000">
            <a:off x="9626535" y="4485435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 descr="A blue whale with boxes on it&#10;&#10;Description automatically generated">
            <a:extLst>
              <a:ext uri="{FF2B5EF4-FFF2-40B4-BE49-F238E27FC236}">
                <a16:creationId xmlns:a16="http://schemas.microsoft.com/office/drawing/2014/main" id="{9FFF6F2D-F35F-537C-ADAD-D6042BA88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73549" y="1564380"/>
            <a:ext cx="1722083" cy="14709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C36B3D-FA1A-016D-0C03-0AC9EF94A9D6}"/>
              </a:ext>
            </a:extLst>
          </p:cNvPr>
          <p:cNvSpPr/>
          <p:nvPr/>
        </p:nvSpPr>
        <p:spPr bwMode="auto">
          <a:xfrm>
            <a:off x="6507127" y="1133493"/>
            <a:ext cx="5380074" cy="1901833"/>
          </a:xfrm>
          <a:prstGeom prst="rect">
            <a:avLst/>
          </a:prstGeom>
          <a:noFill/>
          <a:ln w="28575">
            <a:solidFill>
              <a:srgbClr val="099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AA94A7-FF7A-5123-CA83-4F20945A8AAB}"/>
              </a:ext>
            </a:extLst>
          </p:cNvPr>
          <p:cNvSpPr/>
          <p:nvPr/>
        </p:nvSpPr>
        <p:spPr bwMode="auto">
          <a:xfrm>
            <a:off x="6096000" y="501475"/>
            <a:ext cx="5971953" cy="452789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BD2C9F-656F-C66B-04D8-23D82916F9D7}"/>
              </a:ext>
            </a:extLst>
          </p:cNvPr>
          <p:cNvGrpSpPr/>
          <p:nvPr/>
        </p:nvGrpSpPr>
        <p:grpSpPr>
          <a:xfrm>
            <a:off x="4641485" y="3656351"/>
            <a:ext cx="1230136" cy="1412109"/>
            <a:chOff x="4641485" y="3656351"/>
            <a:chExt cx="1230136" cy="1412109"/>
          </a:xfrm>
        </p:grpSpPr>
        <p:pic>
          <p:nvPicPr>
            <p:cNvPr id="25" name="Graphic 24" descr="Laptop with solid fill">
              <a:extLst>
                <a:ext uri="{FF2B5EF4-FFF2-40B4-BE49-F238E27FC236}">
                  <a16:creationId xmlns:a16="http://schemas.microsoft.com/office/drawing/2014/main" id="{7F1D6569-2226-7464-B3C5-21211AC8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41485" y="3656351"/>
              <a:ext cx="1230136" cy="12301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FF4D03-098B-5625-8381-7EA65394A5B5}"/>
                </a:ext>
              </a:extLst>
            </p:cNvPr>
            <p:cNvSpPr txBox="1"/>
            <p:nvPr/>
          </p:nvSpPr>
          <p:spPr>
            <a:xfrm>
              <a:off x="5011896" y="4704514"/>
              <a:ext cx="63544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42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50095-6220-A20A-E11B-EED78C56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526727-6269-BC0A-5A49-8156518F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31" y="238941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Virtual Machine vs Docker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746EA-62CE-FFB5-7EC0-0A36F0F984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982" y="2472570"/>
            <a:ext cx="5522469" cy="2993576"/>
          </a:xfrm>
        </p:spPr>
        <p:txBody>
          <a:bodyPr/>
          <a:lstStyle/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Docker images, couple of MB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Containers take seconds to start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Compatible only with Linux (Docker desktop for Windows and Mac)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FC4FBD-727C-1790-9190-D45CA4FF9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20" name="Picture 19" descr="A blue whale with boxes on it&#10;&#10;Description automatically generated">
            <a:extLst>
              <a:ext uri="{FF2B5EF4-FFF2-40B4-BE49-F238E27FC236}">
                <a16:creationId xmlns:a16="http://schemas.microsoft.com/office/drawing/2014/main" id="{73C1ABF6-E003-DDDF-055D-F267F29DD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9139" y="728005"/>
            <a:ext cx="1722083" cy="147094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C9BD986-7CEE-89A1-9210-D84A0128A090}"/>
              </a:ext>
            </a:extLst>
          </p:cNvPr>
          <p:cNvGrpSpPr/>
          <p:nvPr/>
        </p:nvGrpSpPr>
        <p:grpSpPr>
          <a:xfrm>
            <a:off x="8437308" y="800275"/>
            <a:ext cx="1230136" cy="1412109"/>
            <a:chOff x="4641485" y="3656351"/>
            <a:chExt cx="1230136" cy="1412109"/>
          </a:xfrm>
        </p:grpSpPr>
        <p:pic>
          <p:nvPicPr>
            <p:cNvPr id="25" name="Graphic 24" descr="Laptop with solid fill">
              <a:extLst>
                <a:ext uri="{FF2B5EF4-FFF2-40B4-BE49-F238E27FC236}">
                  <a16:creationId xmlns:a16="http://schemas.microsoft.com/office/drawing/2014/main" id="{AB13B796-4D99-427B-5A7E-49AA16AE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1485" y="3656351"/>
              <a:ext cx="1230136" cy="12301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97B85-F63F-67E8-02C1-F71D544BD658}"/>
                </a:ext>
              </a:extLst>
            </p:cNvPr>
            <p:cNvSpPr txBox="1"/>
            <p:nvPr/>
          </p:nvSpPr>
          <p:spPr>
            <a:xfrm>
              <a:off x="5011896" y="4704514"/>
              <a:ext cx="63544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VM</a:t>
              </a:r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A933CB8-EBA8-81DF-ED8A-B138C8BAD9A4}"/>
              </a:ext>
            </a:extLst>
          </p:cNvPr>
          <p:cNvSpPr txBox="1">
            <a:spLocks/>
          </p:cNvSpPr>
          <p:nvPr/>
        </p:nvSpPr>
        <p:spPr>
          <a:xfrm>
            <a:off x="6875083" y="2472570"/>
            <a:ext cx="5136153" cy="225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 images, couple of GB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VMs take minutes to start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 is compatible with all OS</a:t>
            </a:r>
          </a:p>
        </p:txBody>
      </p:sp>
    </p:spTree>
    <p:extLst>
      <p:ext uri="{BB962C8B-B14F-4D97-AF65-F5344CB8AC3E}">
        <p14:creationId xmlns:p14="http://schemas.microsoft.com/office/powerpoint/2010/main" val="35386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6416ABA-4CD2-210B-E5EB-933CA063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container services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89A832-E09A-19AD-D95A-40B26C7C63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IE" sz="2200" dirty="0">
                <a:latin typeface="+mn-lt"/>
              </a:rPr>
              <a:t>Azure </a:t>
            </a:r>
            <a:r>
              <a:rPr lang="en-IE" sz="2200" b="1" dirty="0">
                <a:latin typeface="+mn-lt"/>
              </a:rPr>
              <a:t>containers</a:t>
            </a:r>
            <a:r>
              <a:rPr lang="en-IE" sz="2200" dirty="0">
                <a:latin typeface="+mn-lt"/>
              </a:rPr>
              <a:t> provide a lightweight, virtualized environment that does not require operating system management, and can respond to changes on demand.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1CEDE-C2AF-AF11-8571-93A82540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199" y="2403828"/>
            <a:ext cx="11011599" cy="889906"/>
            <a:chOff x="584199" y="2403828"/>
            <a:chExt cx="11011599" cy="889906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B5514AA2-51AA-F5AC-543A-E693C03BE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4199" y="2403828"/>
              <a:ext cx="889906" cy="889906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339210CC-7A4D-5689-9785-E02CDAD80AF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2541005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Instances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 that runs a container or pod of containers in Azure.</a:t>
              </a:r>
            </a:p>
          </p:txBody>
        </p:sp>
      </p:grpSp>
      <p:grpSp>
        <p:nvGrpSpPr>
          <p:cNvPr id="4" name="Group 3" descr="Azure Container Instances Apps.  A shipping container with an arrow showing it moved into the cloud.">
            <a:extLst>
              <a:ext uri="{FF2B5EF4-FFF2-40B4-BE49-F238E27FC236}">
                <a16:creationId xmlns:a16="http://schemas.microsoft.com/office/drawing/2014/main" id="{C8128403-A304-D0A5-7C87-C337BAB72F53}"/>
              </a:ext>
            </a:extLst>
          </p:cNvPr>
          <p:cNvGrpSpPr/>
          <p:nvPr/>
        </p:nvGrpSpPr>
        <p:grpSpPr>
          <a:xfrm>
            <a:off x="584199" y="3633688"/>
            <a:ext cx="11011599" cy="889906"/>
            <a:chOff x="584199" y="3633688"/>
            <a:chExt cx="11011599" cy="889906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B3A716CD-00F2-2117-940F-BAAC35B20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4199" y="3633688"/>
              <a:ext cx="889906" cy="889906"/>
            </a:xfrm>
            <a:prstGeom prst="rect">
              <a:avLst/>
            </a:prstGeom>
          </p:spPr>
        </p:pic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CA0FAADE-1EF6-680D-13EB-65B2DF41CE8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3770864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Apps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offering, like container instances, that can load balance and scale.</a:t>
              </a:r>
            </a:p>
          </p:txBody>
        </p:sp>
      </p:grpSp>
      <p:grpSp>
        <p:nvGrpSpPr>
          <p:cNvPr id="5" name="Group 4" descr="Azure Kubernetes Service icon.  It is a set of shipping containers being centrally managed.">
            <a:extLst>
              <a:ext uri="{FF2B5EF4-FFF2-40B4-BE49-F238E27FC236}">
                <a16:creationId xmlns:a16="http://schemas.microsoft.com/office/drawing/2014/main" id="{3E1E6DD0-28ED-6D0F-7EAB-8EE1C50174C3}"/>
              </a:ext>
            </a:extLst>
          </p:cNvPr>
          <p:cNvGrpSpPr/>
          <p:nvPr/>
        </p:nvGrpSpPr>
        <p:grpSpPr>
          <a:xfrm>
            <a:off x="584199" y="4863547"/>
            <a:ext cx="11011599" cy="889906"/>
            <a:chOff x="584199" y="4863547"/>
            <a:chExt cx="11011599" cy="889906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814CA6A-CAE0-1AE0-B4AF-1031A5B07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4199" y="4863547"/>
              <a:ext cx="889906" cy="889906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2369DDDA-EBC1-D22B-4D87-ED86D769E50A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5000723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</a:rPr>
                <a:t>Azure Kubernetes Service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: An orchestration service for containers with distributed architectures and large volumes of containers. 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2A7083-A1E2-520E-3239-6257C636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71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ox with black text&#10;&#10;Description automatically generated">
            <a:extLst>
              <a:ext uri="{FF2B5EF4-FFF2-40B4-BE49-F238E27FC236}">
                <a16:creationId xmlns:a16="http://schemas.microsoft.com/office/drawing/2014/main" id="{A5D26E54-D36B-55BC-A681-565D81C4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0"/>
            <a:ext cx="5687568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12FEB7-1D37-E057-2E47-8B3F00B5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9" y="0"/>
            <a:ext cx="5756314" cy="6858000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23E525E-3708-7079-8EAF-03AF8A7D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50" y="1433769"/>
            <a:ext cx="5772956" cy="5334744"/>
          </a:xfrm>
          <a:prstGeom prst="rect">
            <a:avLst/>
          </a:prstGeom>
        </p:spPr>
      </p:pic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A3C8EECF-AB0F-22BC-2F8A-F02C64DE0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6218" y="2084724"/>
            <a:ext cx="628737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39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0E60-D996-0737-92DD-6C315EA0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BEF4A9E-00AB-4A49-90C1-6189416A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06"/>
            <a:ext cx="5772956" cy="5334744"/>
          </a:xfrm>
          <a:prstGeom prst="rect">
            <a:avLst/>
          </a:prstGeom>
        </p:spPr>
      </p:pic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2E513808-6349-0C2C-9284-ACBB0D65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623" y="0"/>
            <a:ext cx="6287377" cy="6820852"/>
          </a:xfrm>
          <a:prstGeom prst="rect">
            <a:avLst/>
          </a:prstGeom>
        </p:spPr>
      </p:pic>
      <p:pic>
        <p:nvPicPr>
          <p:cNvPr id="7" name="Picture 6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0F855C28-4BB5-17A7-1C58-4206A90EF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314" y="297711"/>
            <a:ext cx="2440172" cy="1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58020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309B-3821-47B1-74BE-4B7AD2AE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B11538-1824-3EF5-3F02-49883AC0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222159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Docker vs Kubernetes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EABDE-BFA3-D358-A034-7FFB3041E8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930" y="957364"/>
            <a:ext cx="11711799" cy="5678478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Docker</a:t>
            </a:r>
            <a:r>
              <a:rPr lang="en-IE" sz="2800" dirty="0">
                <a:cs typeface="Segoe UI Semilight" panose="020B0402040204020203" pitchFamily="34" charset="0"/>
              </a:rPr>
              <a:t> is containerization platform that packages your application code, dependencies, and libraries into Containers.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These containers can run on any platform or OS that supports Docker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Full fledge application will have multiple containers for various components like Front-end, back-end, database, monitoring, logging, etc.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Managing these containers can be a challenging process.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For this we need container orchestration tool – Kubernetes.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Kubernetes manages multiple containers.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It helps with tasks like scaling containers up and down, ensuring high availability, distributing workloads, and make sure application runs smoothly all the time.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6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F3BC3A-54A7-0FA5-8DB3-A2A9A834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Functions</a:t>
            </a:r>
            <a:endParaRPr lang="en-US" dirty="0"/>
          </a:p>
        </p:txBody>
      </p:sp>
      <p:grpSp>
        <p:nvGrpSpPr>
          <p:cNvPr id="4" name="Group 3" descr="Azure Container Instances icon.  A shipping container with an arrow showing it moved into the cloud.">
            <a:extLst>
              <a:ext uri="{FF2B5EF4-FFF2-40B4-BE49-F238E27FC236}">
                <a16:creationId xmlns:a16="http://schemas.microsoft.com/office/drawing/2014/main" id="{C2477F5E-9B19-50B5-4632-5CAF2BCEE888}"/>
              </a:ext>
            </a:extLst>
          </p:cNvPr>
          <p:cNvGrpSpPr/>
          <p:nvPr/>
        </p:nvGrpSpPr>
        <p:grpSpPr>
          <a:xfrm>
            <a:off x="588261" y="1667565"/>
            <a:ext cx="11007537" cy="923330"/>
            <a:chOff x="588261" y="1667565"/>
            <a:chExt cx="11007537" cy="923330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CDCFA12F-8DA5-42DE-6E19-4D25436005D2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1667565"/>
              <a:ext cx="9764830" cy="9233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latin typeface="+mn-lt"/>
                  <a:cs typeface="Segoe UI Semilight"/>
                </a:rPr>
                <a:t>Azure Functions</a:t>
              </a:r>
              <a:r>
                <a:rPr lang="en-IE" sz="2000" dirty="0">
                  <a:latin typeface="+mn-lt"/>
                  <a:cs typeface="Segoe UI Semilight"/>
                </a:rPr>
                <a:t>: A PaaS offering that supports serverless compute operations. </a:t>
              </a:r>
              <a:br>
                <a:rPr lang="en-IE" sz="2000" dirty="0">
                  <a:latin typeface="+mn-lt"/>
                  <a:cs typeface="Segoe UI Semilight"/>
                </a:rPr>
              </a:br>
              <a:r>
                <a:rPr lang="en-IE" sz="2000" dirty="0">
                  <a:latin typeface="+mn-lt"/>
                  <a:cs typeface="Segoe UI Semilight"/>
                </a:rPr>
                <a:t>E</a:t>
              </a:r>
              <a:r>
                <a:rPr lang="en-US" sz="2000" dirty="0">
                  <a:latin typeface="+mn-lt"/>
                  <a:cs typeface="Segoe UI Semilight"/>
                </a:rPr>
                <a:t>vent-based code runs when called without requiring server infrastructure during inactive periods.</a:t>
              </a:r>
              <a:endParaRPr lang="en-IE" sz="2000" dirty="0">
                <a:latin typeface="+mn-lt"/>
                <a:cs typeface="Segoe UI Semilight"/>
              </a:endParaRPr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AA1E96B-F660-5D35-9D17-4D32428A348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8261" y="1686710"/>
              <a:ext cx="885040" cy="88504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4C239-917B-29D3-3387-20E9FD1C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10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7684D9-D7B5-8C29-132F-ABA72750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App Services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5C6C66-4D2A-76EC-7543-594D16B39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231106"/>
          </a:xfrm>
        </p:spPr>
        <p:txBody>
          <a:bodyPr/>
          <a:lstStyle/>
          <a:p>
            <a:r>
              <a:rPr lang="en-IE" sz="2000" dirty="0">
                <a:latin typeface="+mn-lt"/>
                <a:cs typeface="Segoe UI Semilight"/>
              </a:rPr>
              <a:t>Azure</a:t>
            </a:r>
            <a:r>
              <a:rPr lang="en-IE" sz="2000" b="1" dirty="0">
                <a:latin typeface="+mn-lt"/>
                <a:cs typeface="Segoe UI Semilight"/>
              </a:rPr>
              <a:t> App Services </a:t>
            </a:r>
            <a:r>
              <a:rPr lang="en-IE" sz="2000" dirty="0">
                <a:latin typeface="+mn-lt"/>
                <a:cs typeface="Segoe UI Semilight"/>
              </a:rPr>
              <a:t>is a fully managed platform to build, deploy, and scale web apps and APIs quickly.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ED80A5-33A8-9B2E-F11C-A702827C9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083032"/>
            <a:ext cx="3288925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Works with .NET, .NET Core, Node.js, Java, Python, or </a:t>
            </a:r>
            <a:r>
              <a:rPr lang="en-IE" sz="1800" dirty="0" err="1">
                <a:cs typeface="Segoe UI Semilight" panose="020B0402040204020203" pitchFamily="34" charset="0"/>
              </a:rPr>
              <a:t>php</a:t>
            </a:r>
            <a:r>
              <a:rPr lang="en-IE" sz="1800" dirty="0">
                <a:cs typeface="Segoe UI Semilight" panose="020B0402040204020203" pitchFamily="34" charset="0"/>
              </a:rPr>
              <a:t>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PaaS offering with enterprise-grade performance, security, and compliance requirements. </a:t>
            </a:r>
          </a:p>
        </p:txBody>
      </p:sp>
      <p:pic>
        <p:nvPicPr>
          <p:cNvPr id="15" name="Graphic 6" descr="The Azure App Service icon - cloud shape surrounded by several example apps.">
            <a:extLst>
              <a:ext uri="{FF2B5EF4-FFF2-40B4-BE49-F238E27FC236}">
                <a16:creationId xmlns:a16="http://schemas.microsoft.com/office/drawing/2014/main" id="{EE83C4F3-967F-ACD0-621C-C464CE1DA7E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85707" t="-33544" r="-85707" b="-33544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296092-B2C3-144B-8C6D-23FF69B3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11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9FFA8-083D-89BD-539C-527D6BA0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Storage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DE7E86-D53B-7F5F-17DB-590642817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9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80A7-6E1B-36E6-D77E-516522F6A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B03344A-4E99-0463-B825-A04A347C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2. Identify the Scope of the Incident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6409C1C-35F1-F4F7-08B9-1A79E7B0EA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247043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Assess what data or systems are compromised.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Azure Monitor logs and Application Insights to track unusual activities like unauthorized logins, high-volume data exports, or abnormal API usage.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Review Azure Security Center recommendations for recent alerts or vulnerabilities.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0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A4A03D-7919-08C1-B849-0043FAFD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4035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Storage―objective domain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F2D0F5-5CB8-E7FD-83B3-010FE20CEE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338554"/>
          </a:xfrm>
        </p:spPr>
        <p:txBody>
          <a:bodyPr/>
          <a:lstStyle/>
          <a:p>
            <a:r>
              <a:rPr lang="en-US" sz="2200" dirty="0"/>
              <a:t>Describe the benefits and usage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0D8F40-A8FE-B459-F43E-F5946E12A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5906" cy="2431435"/>
          </a:xfrm>
        </p:spPr>
        <p:txBody>
          <a:bodyPr/>
          <a:lstStyle/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Compare Azure storage services.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tiers.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redundancy options.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account options and storage types.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Identify options for moving files, including </a:t>
            </a:r>
            <a:r>
              <a:rPr lang="en-US" sz="1800" dirty="0" err="1"/>
              <a:t>AzCopy</a:t>
            </a:r>
            <a:r>
              <a:rPr lang="en-US" sz="1800" dirty="0"/>
              <a:t>, Azure Storage </a:t>
            </a:r>
            <a:r>
              <a:rPr lang="en-US" sz="1800"/>
              <a:t>Explorer, and </a:t>
            </a:r>
            <a:r>
              <a:rPr lang="en-US" sz="1800" dirty="0"/>
              <a:t>Azure File Sync.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migration options, including Azure Migrate and Azure Data Box.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8F6A6-28A9-A235-A6B6-5408AF0C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9451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F0ECD0-9019-A268-8451-3676720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50D570-B544-475D-6345-87E1F5FE1F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16210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Must have a globally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unique name.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Provide over-the-internet access worldwide.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Determine storage services and redundancy options.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A03D9E-5A90-1474-724E-CF20F597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C14E68-FEC3-6330-4CC4-F270CA8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Content Placeholder 8">
              <a:extLst>
                <a:ext uri="{FF2B5EF4-FFF2-40B4-BE49-F238E27FC236}">
                  <a16:creationId xmlns:a16="http://schemas.microsoft.com/office/drawing/2014/main" id="{47EBCD2A-4EAC-FDE4-FA09-A76DD27F6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5739" y="2500314"/>
              <a:ext cx="2592386" cy="25923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22BF11-43E5-6615-ACA2-AB08987F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144055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73F6A1-AB62-7FEE-B245-0CCFC2A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369332"/>
          </a:xfrm>
        </p:spPr>
        <p:txBody>
          <a:bodyPr/>
          <a:lstStyle/>
          <a:p>
            <a:r>
              <a:rPr lang="en-US" dirty="0"/>
              <a:t>Storage redundancy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0D885F1-F8E6-E7E3-FA30-D05B462AEB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18223"/>
              </p:ext>
            </p:extLst>
          </p:nvPr>
        </p:nvGraphicFramePr>
        <p:xfrm>
          <a:off x="588260" y="1500868"/>
          <a:ext cx="11011600" cy="366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369">
                  <a:extLst>
                    <a:ext uri="{9D8B030D-6E8A-4147-A177-3AD203B41FA5}">
                      <a16:colId xmlns:a16="http://schemas.microsoft.com/office/drawing/2014/main" val="3223086981"/>
                    </a:ext>
                  </a:extLst>
                </a:gridCol>
                <a:gridCol w="5326741">
                  <a:extLst>
                    <a:ext uri="{9D8B030D-6E8A-4147-A177-3AD203B41FA5}">
                      <a16:colId xmlns:a16="http://schemas.microsoft.com/office/drawing/2014/main" val="1285086739"/>
                    </a:ext>
                  </a:extLst>
                </a:gridCol>
                <a:gridCol w="1570490">
                  <a:extLst>
                    <a:ext uri="{9D8B030D-6E8A-4147-A177-3AD203B41FA5}">
                      <a16:colId xmlns:a16="http://schemas.microsoft.com/office/drawing/2014/main" val="4239390899"/>
                    </a:ext>
                  </a:extLst>
                </a:gridCol>
              </a:tblGrid>
              <a:tr h="49159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Redundancy configuration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Deployment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Durability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08936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Locally redundant storage (LRS)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3356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Zone-redundant storage (ZRS)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11740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Geo-redundant storage (GRS)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and </a:t>
                      </a:r>
                      <a:br>
                        <a:rPr lang="en-US" dirty="0"/>
                      </a:br>
                      <a:r>
                        <a:rPr lang="en-US" dirty="0"/>
                        <a:t>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49491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Geo-zone-redundant-storage (GZRS)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 and a single datacenter in the 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0210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4BE9A-74D8-D428-ADDF-560AA7D8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31150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59F33-BF79-09C6-3EDF-AE23F88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storage services</a:t>
            </a:r>
            <a:endParaRPr lang="en-US" dirty="0"/>
          </a:p>
        </p:txBody>
      </p:sp>
      <p:grpSp>
        <p:nvGrpSpPr>
          <p:cNvPr id="58" name="Group 57" descr="Azure Blob">
            <a:extLst>
              <a:ext uri="{FF2B5EF4-FFF2-40B4-BE49-F238E27FC236}">
                <a16:creationId xmlns:a16="http://schemas.microsoft.com/office/drawing/2014/main" id="{332315F9-0D56-0201-086A-4816418E61C3}"/>
              </a:ext>
            </a:extLst>
          </p:cNvPr>
          <p:cNvGrpSpPr/>
          <p:nvPr/>
        </p:nvGrpSpPr>
        <p:grpSpPr>
          <a:xfrm>
            <a:off x="589726" y="1383950"/>
            <a:ext cx="11006072" cy="630588"/>
            <a:chOff x="589726" y="1383950"/>
            <a:chExt cx="11006072" cy="63058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3E4882B-53A1-3A6E-BB09-3DD0448D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9726" y="1383950"/>
              <a:ext cx="630588" cy="630588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833CA653-67AF-64BB-BB09-BFE5C4D15FE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13914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Blob: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O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ptimized for storing massive amounts of unstructured data, such as text or binary data.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7" name="Group 56" descr="Azure Disk">
            <a:extLst>
              <a:ext uri="{FF2B5EF4-FFF2-40B4-BE49-F238E27FC236}">
                <a16:creationId xmlns:a16="http://schemas.microsoft.com/office/drawing/2014/main" id="{5F4EA6D1-8D64-6C0D-809E-9691729C4724}"/>
              </a:ext>
            </a:extLst>
          </p:cNvPr>
          <p:cNvGrpSpPr/>
          <p:nvPr/>
        </p:nvGrpSpPr>
        <p:grpSpPr>
          <a:xfrm>
            <a:off x="614363" y="2350569"/>
            <a:ext cx="10981435" cy="615553"/>
            <a:chOff x="614363" y="2350569"/>
            <a:chExt cx="10981435" cy="61555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1943A73-5C72-6B61-78F7-50A83110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363" y="2367688"/>
              <a:ext cx="581314" cy="581314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B37B587C-8D8B-57BF-761A-CF8FBFBD83A0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23505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Disk: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P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rovides disks for virtual machines, applications, and other services to access and use.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6" name="Group 55" descr="Azure Queue">
            <a:extLst>
              <a:ext uri="{FF2B5EF4-FFF2-40B4-BE49-F238E27FC236}">
                <a16:creationId xmlns:a16="http://schemas.microsoft.com/office/drawing/2014/main" id="{D3216321-0144-5F4B-02F7-33D8AED0C18D}"/>
              </a:ext>
            </a:extLst>
          </p:cNvPr>
          <p:cNvGrpSpPr/>
          <p:nvPr/>
        </p:nvGrpSpPr>
        <p:grpSpPr>
          <a:xfrm>
            <a:off x="583696" y="3302152"/>
            <a:ext cx="11012102" cy="642648"/>
            <a:chOff x="583696" y="3302152"/>
            <a:chExt cx="11012102" cy="64264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0A5D3BE-BC53-7C02-7793-757A9C51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3696" y="3302152"/>
              <a:ext cx="642648" cy="642648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F110A62-92D5-D171-99BB-799C99E45EC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3315700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Queue: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M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essage storage service that provides storage and retrieval for large amounts of messages, each up to 64 KB.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5" name="Group 54" descr="Azure Files">
            <a:extLst>
              <a:ext uri="{FF2B5EF4-FFF2-40B4-BE49-F238E27FC236}">
                <a16:creationId xmlns:a16="http://schemas.microsoft.com/office/drawing/2014/main" id="{00B76E4F-6943-4B6C-557B-0B26933864A4}"/>
              </a:ext>
            </a:extLst>
          </p:cNvPr>
          <p:cNvGrpSpPr/>
          <p:nvPr/>
        </p:nvGrpSpPr>
        <p:grpSpPr>
          <a:xfrm>
            <a:off x="568386" y="4297950"/>
            <a:ext cx="11027412" cy="673268"/>
            <a:chOff x="568386" y="4297950"/>
            <a:chExt cx="11027412" cy="6732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09B2575-744A-6899-DDB2-1D700637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68386" y="4297950"/>
              <a:ext cx="673268" cy="673268"/>
            </a:xfrm>
            <a:prstGeom prst="rect">
              <a:avLst/>
            </a:prstGeom>
          </p:spPr>
        </p:pic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352DF854-ED55-8760-D5F8-E8B0AA32252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4326807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Files: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S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ets up a highly available network file share that can be accessed by using the Server Message Block protocol.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4" name="Group 53" descr="Azure Tables">
            <a:extLst>
              <a:ext uri="{FF2B5EF4-FFF2-40B4-BE49-F238E27FC236}">
                <a16:creationId xmlns:a16="http://schemas.microsoft.com/office/drawing/2014/main" id="{D2DAA4CD-DC6C-CA8B-97CD-DE051FF4C269}"/>
              </a:ext>
            </a:extLst>
          </p:cNvPr>
          <p:cNvGrpSpPr/>
          <p:nvPr/>
        </p:nvGrpSpPr>
        <p:grpSpPr>
          <a:xfrm>
            <a:off x="602548" y="5319065"/>
            <a:ext cx="10993250" cy="615553"/>
            <a:chOff x="602548" y="5319065"/>
            <a:chExt cx="10993250" cy="615553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9AF0196-C9EF-2B90-A980-16B1C7A3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548" y="5324369"/>
              <a:ext cx="604944" cy="604944"/>
            </a:xfrm>
            <a:prstGeom prst="rect">
              <a:avLst/>
            </a:prstGeom>
          </p:spPr>
        </p:pic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FC3F14D-6BF5-0849-1C8A-839395F41BB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5319065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Tables: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rovides a key/attribute option for structured nonrelational data storage with a schema-less design.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48E2A3-98F0-D323-29C5-953FC638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EF5EB-B2DB-B25D-0D7F-212314D6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service public endpoints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3184CEDF-C463-9692-584B-2145F87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25085"/>
              </p:ext>
            </p:extLst>
          </p:nvPr>
        </p:nvGraphicFramePr>
        <p:xfrm>
          <a:off x="588261" y="1512053"/>
          <a:ext cx="11016401" cy="3231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173">
                  <a:extLst>
                    <a:ext uri="{9D8B030D-6E8A-4147-A177-3AD203B41FA5}">
                      <a16:colId xmlns:a16="http://schemas.microsoft.com/office/drawing/2014/main" val="3377196593"/>
                    </a:ext>
                  </a:extLst>
                </a:gridCol>
                <a:gridCol w="7427228">
                  <a:extLst>
                    <a:ext uri="{9D8B030D-6E8A-4147-A177-3AD203B41FA5}">
                      <a16:colId xmlns:a16="http://schemas.microsoft.com/office/drawing/2014/main" val="2659200717"/>
                    </a:ext>
                  </a:extLst>
                </a:gridCol>
              </a:tblGrid>
              <a:tr h="48852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Storage service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Public endpoint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2944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Blob Storage	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https://&lt;storage-account-name&gt;.blob.core.windows.net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890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Lake Storage Gen2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https://&lt;storage-account-name&gt;.dfs.core.windows.net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5325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Azure Files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https://&lt;storage-account-name&gt;.file.core.windows.net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948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Queue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https://&lt;storage-account-name&gt;.queue.core.windows.net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0107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Table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https://&lt;storage-account-name&gt;.table.core.windows.net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7733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142C1-021D-E8D3-4E23-0F3D0F690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364098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901-1C02-4EDE-9394-87011DA8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Azure storage access tiers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BC7F914-7493-D288-93FE-A48BD16F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31836"/>
              </p:ext>
            </p:extLst>
          </p:nvPr>
        </p:nvGraphicFramePr>
        <p:xfrm>
          <a:off x="588261" y="1500868"/>
          <a:ext cx="11016401" cy="246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276">
                  <a:extLst>
                    <a:ext uri="{9D8B030D-6E8A-4147-A177-3AD203B41FA5}">
                      <a16:colId xmlns:a16="http://schemas.microsoft.com/office/drawing/2014/main" val="97352198"/>
                    </a:ext>
                  </a:extLst>
                </a:gridCol>
                <a:gridCol w="2748404">
                  <a:extLst>
                    <a:ext uri="{9D8B030D-6E8A-4147-A177-3AD203B41FA5}">
                      <a16:colId xmlns:a16="http://schemas.microsoft.com/office/drawing/2014/main" val="2450657685"/>
                    </a:ext>
                  </a:extLst>
                </a:gridCol>
                <a:gridCol w="2761187">
                  <a:extLst>
                    <a:ext uri="{9D8B030D-6E8A-4147-A177-3AD203B41FA5}">
                      <a16:colId xmlns:a16="http://schemas.microsoft.com/office/drawing/2014/main" val="4139560656"/>
                    </a:ext>
                  </a:extLst>
                </a:gridCol>
                <a:gridCol w="2755534">
                  <a:extLst>
                    <a:ext uri="{9D8B030D-6E8A-4147-A177-3AD203B41FA5}">
                      <a16:colId xmlns:a16="http://schemas.microsoft.com/office/drawing/2014/main" val="3236214086"/>
                    </a:ext>
                  </a:extLst>
                </a:gridCol>
              </a:tblGrid>
              <a:tr h="486807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Hot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Archive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2742"/>
                  </a:ext>
                </a:extLst>
              </a:tr>
              <a:tr h="197472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storing data that is accessed frequently.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at </a:t>
                      </a:r>
                      <a:r>
                        <a:rPr lang="en-US" sz="1800">
                          <a:latin typeface="+mn-lt"/>
                        </a:rPr>
                        <a:t>least 30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</a:t>
                      </a:r>
                      <a:r>
                        <a:rPr lang="en-US" sz="1800">
                          <a:latin typeface="+mn-lt"/>
                        </a:rPr>
                        <a:t>at least 90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Optimized for storing data that is rarely accessed and stored for at least 180 days with flexible latency requirements.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95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35C7-E230-2D85-8C25-29662E061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7805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AA727-692D-D493-E232-6A9DEC57C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ED2D48-AE7B-BD81-B4CE-C39B033F3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3. </a:t>
            </a:r>
            <a:r>
              <a:rPr lang="en-US" dirty="0"/>
              <a:t>Analyze User and System Activity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476578-4B38-79B1-6542-645CD4CD43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816156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Look for patterns and anomalies.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Check Azure AD sign-in logs for suspicious login attempts, such as from unknown locations or IPs.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Azure Sentinel to correlate logs across services to identify how fraud was executed.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7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4271B-0EAF-1BAC-F85A-2A951A47F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13867A-1552-BDF5-A785-6C23087E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4. Contain the Threat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60DCE8-3D78-74CA-21F5-9DDDEDA0F8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323987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Stop ongoing fraudulent activities.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Block suspicious IPs or accounts using Azure Firewall and Azure AD Conditional Access.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Disable compromised user accounts or reset their credentials.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Shut down affected services or endpoints temporarily, if necessary.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3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E62B-3EC6-C5E6-F410-88775248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0AD79FE-5C00-8C10-D171-F55780170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5. Investigate Root Cause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F25211-6A4C-8E56-44BA-B739037527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754874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Determine how the fraud occurred.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Audit recent code changes, configurations, or deployments in Azure DevOps.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Use Azure Defender for App Services to check for vulnerabilities like insecure code or missing updates.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Analyze database access logs for unauthorized data access or tampering.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7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40C24-374D-BA4B-9804-568BB0EB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64386E6-AA8F-965A-9AE4-C684A4C81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6. Mitigation and Recovery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95B402-F828-4B66-D2A6-9389C536C7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3754874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Apply fixes and restore services.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Patch software vulnerabilities, update misconfigured firewalls, or remove malicious scripts.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Restore data from a secure backup if tampering occurred, using Azure Backup or Azure Site Recovery.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Test the environment thoroughly before bringing the website back online.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52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8FACB-3133-246F-7B24-8210988A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435729D-B306-2FFD-99CA-5D790BAD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7. Notify Stakeholders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7C266F6-8072-B060-FF54-0A64384754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10714147" cy="2816156"/>
          </a:xfrm>
        </p:spPr>
        <p:txBody>
          <a:bodyPr/>
          <a:lstStyle/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800" i="1" dirty="0">
                <a:cs typeface="Segoe UI Semilight" panose="020B0402040204020203" pitchFamily="34" charset="0"/>
              </a:rPr>
              <a:t>Inform affected parties and regulatory bodies.</a:t>
            </a:r>
          </a:p>
          <a:p>
            <a:pPr marL="117475" indent="0">
              <a:spcBef>
                <a:spcPts val="0"/>
              </a:spcBef>
              <a:spcAft>
                <a:spcPts val="600"/>
              </a:spcAft>
              <a:buNone/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Notify impacted users about the fraud, steps taken, and guidance on mitigating personal risks (e.g., password reset).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US" sz="2800" dirty="0">
                <a:cs typeface="Segoe UI Semilight" panose="020B0402040204020203" pitchFamily="34" charset="0"/>
              </a:rPr>
              <a:t>Report the incident to compliance authorities if required by laws like GDPR.</a:t>
            </a:r>
            <a:endParaRPr lang="en-IE" sz="28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05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4003</Words>
  <Application>Microsoft Office PowerPoint</Application>
  <PresentationFormat>Widescreen</PresentationFormat>
  <Paragraphs>423</Paragraphs>
  <Slides>45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1_LIGHT MODE</vt:lpstr>
      <vt:lpstr>Compute and networking</vt:lpstr>
      <vt:lpstr>Case Study  Fraud reported on a website which is hosted in Azure</vt:lpstr>
      <vt:lpstr>1. Initial Response</vt:lpstr>
      <vt:lpstr>2. Identify the Scope of the Incident</vt:lpstr>
      <vt:lpstr>3. Analyze User and System Activity</vt:lpstr>
      <vt:lpstr>4. Contain the Threat</vt:lpstr>
      <vt:lpstr>5. Investigate Root Cause</vt:lpstr>
      <vt:lpstr>6. Mitigation and Recovery</vt:lpstr>
      <vt:lpstr>7. Notify Stakeholders</vt:lpstr>
      <vt:lpstr>8. Strengthen Security Posture</vt:lpstr>
      <vt:lpstr>9. Monitor Post-Incident</vt:lpstr>
      <vt:lpstr>10. Documentation and Lessons Learned</vt:lpstr>
      <vt:lpstr>Case Study  Fraud reported on an Alibaba Cloud website  How Azure Can Help with a Non-Azure Hosted Website?</vt:lpstr>
      <vt:lpstr>1. Centralized Threat Detection (Azure Sentinel)</vt:lpstr>
      <vt:lpstr>2. Behavior Analytics and Machine Learning (Azure Machine Learning)</vt:lpstr>
      <vt:lpstr>3. Incident Response Automation (Azure Logic Apps)</vt:lpstr>
      <vt:lpstr>4. Threat Intelligence Sharing (Microsoft Threat Intelligence)</vt:lpstr>
      <vt:lpstr>5. Secure Evidence Storage (Azure Key Vault)</vt:lpstr>
      <vt:lpstr>6. Cross-Platform Log Aggregation (Azure Monitor)</vt:lpstr>
      <vt:lpstr>Azure compute services</vt:lpstr>
      <vt:lpstr>Azure virtual machines</vt:lpstr>
      <vt:lpstr>VM scale sets</vt:lpstr>
      <vt:lpstr>VM availability sets</vt:lpstr>
      <vt:lpstr>Azure Virtual Desktop</vt:lpstr>
      <vt:lpstr>Docker</vt:lpstr>
      <vt:lpstr>What is Docker?</vt:lpstr>
      <vt:lpstr>Development process before Containers</vt:lpstr>
      <vt:lpstr>Development process with Containers</vt:lpstr>
      <vt:lpstr>Deployment process before Containers</vt:lpstr>
      <vt:lpstr>Deployment with Containers</vt:lpstr>
      <vt:lpstr>How OS is made up of?</vt:lpstr>
      <vt:lpstr>Virtual Machine vs Docker</vt:lpstr>
      <vt:lpstr>Azure container services</vt:lpstr>
      <vt:lpstr>PowerPoint Presentation</vt:lpstr>
      <vt:lpstr>PowerPoint Presentation</vt:lpstr>
      <vt:lpstr>Docker vs Kubernetes</vt:lpstr>
      <vt:lpstr>Azure Functions</vt:lpstr>
      <vt:lpstr>Azure App Services</vt:lpstr>
      <vt:lpstr>Storage</vt:lpstr>
      <vt:lpstr>Storage―objective domain</vt:lpstr>
      <vt:lpstr>Storage accounts</vt:lpstr>
      <vt:lpstr>Storage redundancy</vt:lpstr>
      <vt:lpstr>Azure storage services</vt:lpstr>
      <vt:lpstr>Storage service public endpoints</vt:lpstr>
      <vt:lpstr>Azure storage access tiers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2023-10-03T15:03:25Z</dcterms:created>
  <dcterms:modified xsi:type="dcterms:W3CDTF">2024-11-18T17:31:08Z</dcterms:modified>
</cp:coreProperties>
</file>